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TAN Mon Cheri" charset="1" panose="00000000000000000000"/>
      <p:regular r:id="rId13"/>
    </p:embeddedFont>
    <p:embeddedFont>
      <p:font typeface="a Astro Space" charset="1" panose="02000503000000000000"/>
      <p:regular r:id="rId14"/>
    </p:embeddedFont>
    <p:embeddedFont>
      <p:font typeface="Montserrat" charset="1" panose="00000500000000000000"/>
      <p:regular r:id="rId15"/>
    </p:embeddedFont>
    <p:embeddedFont>
      <p:font typeface="Montserrat Bold" charset="1" panose="00000800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3874" t="0" r="0" b="-34877"/>
            </a:stretch>
          </a:blipFill>
        </p:spPr>
      </p:sp>
      <p:sp>
        <p:nvSpPr>
          <p:cNvPr name="TextBox 3" id="3"/>
          <p:cNvSpPr txBox="true"/>
          <p:nvPr/>
        </p:nvSpPr>
        <p:spPr>
          <a:xfrm rot="0">
            <a:off x="11575049" y="962025"/>
            <a:ext cx="5684139" cy="1890435"/>
          </a:xfrm>
          <a:prstGeom prst="rect">
            <a:avLst/>
          </a:prstGeom>
        </p:spPr>
        <p:txBody>
          <a:bodyPr anchor="t" rtlCol="false" tIns="0" lIns="0" bIns="0" rIns="0">
            <a:spAutoFit/>
          </a:bodyPr>
          <a:lstStyle/>
          <a:p>
            <a:pPr algn="r">
              <a:lnSpc>
                <a:spcPts val="7536"/>
              </a:lnSpc>
            </a:pPr>
            <a:r>
              <a:rPr lang="en-US" sz="5753">
                <a:solidFill>
                  <a:srgbClr val="FFFFFF"/>
                </a:solidFill>
                <a:latin typeface="TAN Mon Cheri"/>
                <a:ea typeface="TAN Mon Cheri"/>
                <a:cs typeface="TAN Mon Cheri"/>
                <a:sym typeface="TAN Mon Cheri"/>
              </a:rPr>
              <a:t>PROJET</a:t>
            </a:r>
          </a:p>
          <a:p>
            <a:pPr algn="r">
              <a:lnSpc>
                <a:spcPts val="7536"/>
              </a:lnSpc>
            </a:pPr>
            <a:r>
              <a:rPr lang="en-US" sz="5753">
                <a:solidFill>
                  <a:srgbClr val="FFFFFF"/>
                </a:solidFill>
                <a:latin typeface="TAN Mon Cheri"/>
                <a:ea typeface="TAN Mon Cheri"/>
                <a:cs typeface="TAN Mon Cheri"/>
                <a:sym typeface="TAN Mon Cheri"/>
              </a:rPr>
              <a:t>LARAVEL</a:t>
            </a:r>
          </a:p>
        </p:txBody>
      </p:sp>
      <p:sp>
        <p:nvSpPr>
          <p:cNvPr name="TextBox 4" id="4"/>
          <p:cNvSpPr txBox="true"/>
          <p:nvPr/>
        </p:nvSpPr>
        <p:spPr>
          <a:xfrm rot="0">
            <a:off x="-2522067" y="8102646"/>
            <a:ext cx="7101533" cy="647065"/>
          </a:xfrm>
          <a:prstGeom prst="rect">
            <a:avLst/>
          </a:prstGeom>
        </p:spPr>
        <p:txBody>
          <a:bodyPr anchor="t" rtlCol="false" tIns="0" lIns="0" bIns="0" rIns="0">
            <a:spAutoFit/>
          </a:bodyPr>
          <a:lstStyle/>
          <a:p>
            <a:pPr algn="ctr">
              <a:lnSpc>
                <a:spcPts val="2659"/>
              </a:lnSpc>
            </a:pPr>
            <a:r>
              <a:rPr lang="en-US" sz="1899">
                <a:solidFill>
                  <a:srgbClr val="FFFFFF"/>
                </a:solidFill>
                <a:latin typeface="TAN Mon Cheri"/>
                <a:ea typeface="TAN Mon Cheri"/>
                <a:cs typeface="TAN Mon Cheri"/>
                <a:sym typeface="TAN Mon Cheri"/>
              </a:rPr>
              <a:t>                         Encadré par :</a:t>
            </a:r>
          </a:p>
          <a:p>
            <a:pPr algn="ctr">
              <a:lnSpc>
                <a:spcPts val="2659"/>
              </a:lnSpc>
              <a:spcBef>
                <a:spcPct val="0"/>
              </a:spcBef>
            </a:pPr>
            <a:r>
              <a:rPr lang="en-US" sz="1899">
                <a:solidFill>
                  <a:srgbClr val="FFFFFF"/>
                </a:solidFill>
                <a:latin typeface="TAN Mon Cheri"/>
                <a:ea typeface="TAN Mon Cheri"/>
                <a:cs typeface="TAN Mon Cheri"/>
                <a:sym typeface="TAN Mon Cheri"/>
              </a:rPr>
              <a:t>                     P. RABHI OUZAYR</a:t>
            </a:r>
          </a:p>
        </p:txBody>
      </p:sp>
      <p:sp>
        <p:nvSpPr>
          <p:cNvPr name="TextBox 5" id="5"/>
          <p:cNvSpPr txBox="true"/>
          <p:nvPr/>
        </p:nvSpPr>
        <p:spPr>
          <a:xfrm rot="0">
            <a:off x="234689" y="8929255"/>
            <a:ext cx="3557469" cy="980440"/>
          </a:xfrm>
          <a:prstGeom prst="rect">
            <a:avLst/>
          </a:prstGeom>
        </p:spPr>
        <p:txBody>
          <a:bodyPr anchor="t" rtlCol="false" tIns="0" lIns="0" bIns="0" rIns="0">
            <a:spAutoFit/>
          </a:bodyPr>
          <a:lstStyle/>
          <a:p>
            <a:pPr algn="ctr">
              <a:lnSpc>
                <a:spcPts val="2659"/>
              </a:lnSpc>
            </a:pPr>
            <a:r>
              <a:rPr lang="en-US" sz="1899">
                <a:solidFill>
                  <a:srgbClr val="FFFFFF"/>
                </a:solidFill>
                <a:latin typeface="TAN Mon Cheri"/>
                <a:ea typeface="TAN Mon Cheri"/>
                <a:cs typeface="TAN Mon Cheri"/>
                <a:sym typeface="TAN Mon Cheri"/>
              </a:rPr>
              <a:t>Réalisée par:</a:t>
            </a:r>
          </a:p>
          <a:p>
            <a:pPr algn="ctr">
              <a:lnSpc>
                <a:spcPts val="2659"/>
              </a:lnSpc>
            </a:pPr>
            <a:r>
              <a:rPr lang="en-US" sz="1899">
                <a:solidFill>
                  <a:srgbClr val="FFFFFF"/>
                </a:solidFill>
                <a:latin typeface="TAN Mon Cheri"/>
                <a:ea typeface="TAN Mon Cheri"/>
                <a:cs typeface="TAN Mon Cheri"/>
                <a:sym typeface="TAN Mon Cheri"/>
              </a:rPr>
              <a:t>OUKHSSANE  IHSSANE </a:t>
            </a:r>
          </a:p>
          <a:p>
            <a:pPr algn="ctr">
              <a:lnSpc>
                <a:spcPts val="2659"/>
              </a:lnSpc>
              <a:spcBef>
                <a:spcPct val="0"/>
              </a:spcBef>
            </a:pPr>
            <a:r>
              <a:rPr lang="en-US" sz="1899">
                <a:solidFill>
                  <a:srgbClr val="FFFFFF"/>
                </a:solidFill>
                <a:latin typeface="TAN Mon Cheri"/>
                <a:ea typeface="TAN Mon Cheri"/>
                <a:cs typeface="TAN Mon Cheri"/>
                <a:sym typeface="TAN Mon Cheri"/>
              </a:rPr>
              <a:t>LETRACH IBTIHAL</a:t>
            </a:r>
          </a:p>
        </p:txBody>
      </p:sp>
      <p:sp>
        <p:nvSpPr>
          <p:cNvPr name="TextBox 6" id="6"/>
          <p:cNvSpPr txBox="true"/>
          <p:nvPr/>
        </p:nvSpPr>
        <p:spPr>
          <a:xfrm rot="0">
            <a:off x="5890911" y="4539111"/>
            <a:ext cx="5684139" cy="1093081"/>
          </a:xfrm>
          <a:prstGeom prst="rect">
            <a:avLst/>
          </a:prstGeom>
        </p:spPr>
        <p:txBody>
          <a:bodyPr anchor="t" rtlCol="false" tIns="0" lIns="0" bIns="0" rIns="0">
            <a:spAutoFit/>
          </a:bodyPr>
          <a:lstStyle/>
          <a:p>
            <a:pPr algn="r">
              <a:lnSpc>
                <a:spcPts val="8253"/>
              </a:lnSpc>
            </a:pPr>
            <a:r>
              <a:rPr lang="en-US" sz="6300">
                <a:solidFill>
                  <a:srgbClr val="FFFFFF"/>
                </a:solidFill>
                <a:latin typeface="a Astro Space"/>
                <a:ea typeface="a Astro Space"/>
                <a:cs typeface="a Astro Space"/>
                <a:sym typeface="a Astro Space"/>
              </a:rPr>
              <a:t>DEVPROFILE</a:t>
            </a:r>
          </a:p>
        </p:txBody>
      </p:sp>
      <p:sp>
        <p:nvSpPr>
          <p:cNvPr name="AutoShape 7" id="7"/>
          <p:cNvSpPr/>
          <p:nvPr/>
        </p:nvSpPr>
        <p:spPr>
          <a:xfrm>
            <a:off x="11795760" y="8459516"/>
            <a:ext cx="6492240" cy="0"/>
          </a:xfrm>
          <a:prstGeom prst="line">
            <a:avLst/>
          </a:prstGeom>
          <a:ln cap="flat" w="38100">
            <a:solidFill>
              <a:srgbClr val="FFFFFF"/>
            </a:solidFill>
            <a:prstDash val="sysDash"/>
            <a:headEnd type="none" len="sm" w="sm"/>
            <a:tailEnd type="none" len="sm" w="sm"/>
          </a:ln>
        </p:spPr>
      </p:sp>
      <p:sp>
        <p:nvSpPr>
          <p:cNvPr name="AutoShape 8" id="8"/>
          <p:cNvSpPr/>
          <p:nvPr/>
        </p:nvSpPr>
        <p:spPr>
          <a:xfrm>
            <a:off x="2509939" y="-2094514"/>
            <a:ext cx="0" cy="5177406"/>
          </a:xfrm>
          <a:prstGeom prst="line">
            <a:avLst/>
          </a:prstGeom>
          <a:ln cap="flat" w="38100">
            <a:solidFill>
              <a:srgbClr val="FFFFFF"/>
            </a:solidFill>
            <a:prstDash val="solid"/>
            <a:headEnd type="diamond" len="lg" w="lg"/>
            <a:tailEnd type="diamond" len="lg" w="lg"/>
          </a:ln>
        </p:spPr>
      </p:sp>
      <p:sp>
        <p:nvSpPr>
          <p:cNvPr name="TextBox 9" id="9"/>
          <p:cNvSpPr txBox="true"/>
          <p:nvPr/>
        </p:nvSpPr>
        <p:spPr>
          <a:xfrm rot="0">
            <a:off x="7051953" y="5840852"/>
            <a:ext cx="4184094" cy="264160"/>
          </a:xfrm>
          <a:prstGeom prst="rect">
            <a:avLst/>
          </a:prstGeom>
        </p:spPr>
        <p:txBody>
          <a:bodyPr anchor="t" rtlCol="false" tIns="0" lIns="0" bIns="0" rIns="0">
            <a:spAutoFit/>
          </a:bodyPr>
          <a:lstStyle/>
          <a:p>
            <a:pPr algn="ctr">
              <a:lnSpc>
                <a:spcPts val="2239"/>
              </a:lnSpc>
              <a:spcBef>
                <a:spcPct val="0"/>
              </a:spcBef>
            </a:pPr>
            <a:r>
              <a:rPr lang="en-US" sz="1599">
                <a:solidFill>
                  <a:srgbClr val="FFFFFF"/>
                </a:solidFill>
                <a:latin typeface="TAN Mon Cheri"/>
                <a:ea typeface="TAN Mon Cheri"/>
                <a:cs typeface="TAN Mon Cheri"/>
                <a:sym typeface="TAN Mon Cheri"/>
              </a:rPr>
              <a:t> Ingénie</a:t>
            </a:r>
            <a:r>
              <a:rPr lang="en-US" sz="1599">
                <a:solidFill>
                  <a:srgbClr val="FFFFFF"/>
                </a:solidFill>
                <a:latin typeface="TAN Mon Cheri"/>
                <a:ea typeface="TAN Mon Cheri"/>
                <a:cs typeface="TAN Mon Cheri"/>
                <a:sym typeface="TAN Mon Cheri"/>
              </a:rPr>
              <a:t>rie logicielle et cybersecurité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5357" r="0" b="-101476"/>
            </a:stretch>
          </a:blipFill>
        </p:spPr>
      </p:sp>
      <p:sp>
        <p:nvSpPr>
          <p:cNvPr name="TextBox 3" id="3"/>
          <p:cNvSpPr txBox="true"/>
          <p:nvPr/>
        </p:nvSpPr>
        <p:spPr>
          <a:xfrm rot="0">
            <a:off x="1028700" y="1133475"/>
            <a:ext cx="16230488" cy="650892"/>
          </a:xfrm>
          <a:prstGeom prst="rect">
            <a:avLst/>
          </a:prstGeom>
        </p:spPr>
        <p:txBody>
          <a:bodyPr anchor="t" rtlCol="false" tIns="0" lIns="0" bIns="0" rIns="0">
            <a:spAutoFit/>
          </a:bodyPr>
          <a:lstStyle/>
          <a:p>
            <a:pPr algn="l">
              <a:lnSpc>
                <a:spcPts val="4850"/>
              </a:lnSpc>
            </a:pPr>
            <a:r>
              <a:rPr lang="en-US" sz="5000">
                <a:solidFill>
                  <a:srgbClr val="FFFFFF"/>
                </a:solidFill>
                <a:latin typeface="TAN Mon Cheri"/>
                <a:ea typeface="TAN Mon Cheri"/>
                <a:cs typeface="TAN Mon Cheri"/>
                <a:sym typeface="TAN Mon Cheri"/>
              </a:rPr>
              <a:t>SOMMAIRE</a:t>
            </a:r>
          </a:p>
        </p:txBody>
      </p:sp>
      <p:sp>
        <p:nvSpPr>
          <p:cNvPr name="TextBox 4" id="4"/>
          <p:cNvSpPr txBox="true"/>
          <p:nvPr/>
        </p:nvSpPr>
        <p:spPr>
          <a:xfrm rot="0">
            <a:off x="4204834" y="3360782"/>
            <a:ext cx="4420203" cy="382921"/>
          </a:xfrm>
          <a:prstGeom prst="rect">
            <a:avLst/>
          </a:prstGeom>
        </p:spPr>
        <p:txBody>
          <a:bodyPr anchor="t" rtlCol="false" tIns="0" lIns="0" bIns="0" rIns="0">
            <a:spAutoFit/>
          </a:bodyPr>
          <a:lstStyle/>
          <a:p>
            <a:pPr algn="l">
              <a:lnSpc>
                <a:spcPts val="2910"/>
              </a:lnSpc>
            </a:pPr>
            <a:r>
              <a:rPr lang="en-US" sz="3000">
                <a:solidFill>
                  <a:srgbClr val="FFFFFF"/>
                </a:solidFill>
                <a:latin typeface="Montserrat"/>
                <a:ea typeface="Montserrat"/>
                <a:cs typeface="Montserrat"/>
                <a:sym typeface="Montserrat"/>
              </a:rPr>
              <a:t>INTRODUCTION</a:t>
            </a:r>
          </a:p>
        </p:txBody>
      </p:sp>
      <p:sp>
        <p:nvSpPr>
          <p:cNvPr name="TextBox 5" id="5"/>
          <p:cNvSpPr txBox="true"/>
          <p:nvPr/>
        </p:nvSpPr>
        <p:spPr>
          <a:xfrm rot="0">
            <a:off x="4204834" y="5175818"/>
            <a:ext cx="4420203" cy="382921"/>
          </a:xfrm>
          <a:prstGeom prst="rect">
            <a:avLst/>
          </a:prstGeom>
        </p:spPr>
        <p:txBody>
          <a:bodyPr anchor="t" rtlCol="false" tIns="0" lIns="0" bIns="0" rIns="0">
            <a:spAutoFit/>
          </a:bodyPr>
          <a:lstStyle/>
          <a:p>
            <a:pPr algn="l">
              <a:lnSpc>
                <a:spcPts val="2910"/>
              </a:lnSpc>
            </a:pPr>
            <a:r>
              <a:rPr lang="en-US" sz="3000">
                <a:solidFill>
                  <a:srgbClr val="FFFFFF"/>
                </a:solidFill>
                <a:latin typeface="Montserrat"/>
                <a:ea typeface="Montserrat"/>
                <a:cs typeface="Montserrat"/>
                <a:sym typeface="Montserrat"/>
              </a:rPr>
              <a:t>Objectif</a:t>
            </a:r>
          </a:p>
        </p:txBody>
      </p:sp>
      <p:sp>
        <p:nvSpPr>
          <p:cNvPr name="TextBox 6" id="6"/>
          <p:cNvSpPr txBox="true"/>
          <p:nvPr/>
        </p:nvSpPr>
        <p:spPr>
          <a:xfrm rot="0">
            <a:off x="4204834" y="6988379"/>
            <a:ext cx="4420203" cy="382921"/>
          </a:xfrm>
          <a:prstGeom prst="rect">
            <a:avLst/>
          </a:prstGeom>
        </p:spPr>
        <p:txBody>
          <a:bodyPr anchor="t" rtlCol="false" tIns="0" lIns="0" bIns="0" rIns="0">
            <a:spAutoFit/>
          </a:bodyPr>
          <a:lstStyle/>
          <a:p>
            <a:pPr algn="l">
              <a:lnSpc>
                <a:spcPts val="2910"/>
              </a:lnSpc>
            </a:pPr>
            <a:r>
              <a:rPr lang="en-US" sz="3000">
                <a:solidFill>
                  <a:srgbClr val="FFFFFF"/>
                </a:solidFill>
                <a:latin typeface="Montserrat"/>
                <a:ea typeface="Montserrat"/>
                <a:cs typeface="Montserrat"/>
                <a:sym typeface="Montserrat"/>
              </a:rPr>
              <a:t>Technologies utilisées</a:t>
            </a:r>
          </a:p>
        </p:txBody>
      </p:sp>
      <p:sp>
        <p:nvSpPr>
          <p:cNvPr name="TextBox 7" id="7"/>
          <p:cNvSpPr txBox="true"/>
          <p:nvPr/>
        </p:nvSpPr>
        <p:spPr>
          <a:xfrm rot="0">
            <a:off x="11952210" y="3982542"/>
            <a:ext cx="4420203" cy="744871"/>
          </a:xfrm>
          <a:prstGeom prst="rect">
            <a:avLst/>
          </a:prstGeom>
        </p:spPr>
        <p:txBody>
          <a:bodyPr anchor="t" rtlCol="false" tIns="0" lIns="0" bIns="0" rIns="0">
            <a:spAutoFit/>
          </a:bodyPr>
          <a:lstStyle/>
          <a:p>
            <a:pPr algn="l">
              <a:lnSpc>
                <a:spcPts val="2910"/>
              </a:lnSpc>
            </a:pPr>
            <a:r>
              <a:rPr lang="en-US" sz="3000">
                <a:solidFill>
                  <a:srgbClr val="FFFFFF"/>
                </a:solidFill>
                <a:latin typeface="Montserrat"/>
                <a:ea typeface="Montserrat"/>
                <a:cs typeface="Montserrat"/>
                <a:sym typeface="Montserrat"/>
              </a:rPr>
              <a:t>Environnement de développement</a:t>
            </a:r>
          </a:p>
        </p:txBody>
      </p:sp>
      <p:sp>
        <p:nvSpPr>
          <p:cNvPr name="TextBox 8" id="8"/>
          <p:cNvSpPr txBox="true"/>
          <p:nvPr/>
        </p:nvSpPr>
        <p:spPr>
          <a:xfrm rot="0">
            <a:off x="12088463" y="6514329"/>
            <a:ext cx="4420203" cy="382921"/>
          </a:xfrm>
          <a:prstGeom prst="rect">
            <a:avLst/>
          </a:prstGeom>
        </p:spPr>
        <p:txBody>
          <a:bodyPr anchor="t" rtlCol="false" tIns="0" lIns="0" bIns="0" rIns="0">
            <a:spAutoFit/>
          </a:bodyPr>
          <a:lstStyle/>
          <a:p>
            <a:pPr algn="l">
              <a:lnSpc>
                <a:spcPts val="2910"/>
              </a:lnSpc>
            </a:pPr>
            <a:r>
              <a:rPr lang="en-US" sz="3000">
                <a:solidFill>
                  <a:srgbClr val="FFFFFF"/>
                </a:solidFill>
                <a:latin typeface="Montserrat"/>
                <a:ea typeface="Montserrat"/>
                <a:cs typeface="Montserrat"/>
                <a:sym typeface="Montserrat"/>
              </a:rPr>
              <a:t>Conclusion</a:t>
            </a:r>
          </a:p>
        </p:txBody>
      </p:sp>
      <p:sp>
        <p:nvSpPr>
          <p:cNvPr name="TextBox 9" id="9"/>
          <p:cNvSpPr txBox="true"/>
          <p:nvPr/>
        </p:nvSpPr>
        <p:spPr>
          <a:xfrm rot="0">
            <a:off x="2211082" y="3168250"/>
            <a:ext cx="1605774" cy="834660"/>
          </a:xfrm>
          <a:prstGeom prst="rect">
            <a:avLst/>
          </a:prstGeom>
        </p:spPr>
        <p:txBody>
          <a:bodyPr anchor="t" rtlCol="false" tIns="0" lIns="0" bIns="0" rIns="0">
            <a:spAutoFit/>
          </a:bodyPr>
          <a:lstStyle/>
          <a:p>
            <a:pPr algn="r">
              <a:lnSpc>
                <a:spcPts val="6208"/>
              </a:lnSpc>
            </a:pPr>
            <a:r>
              <a:rPr lang="en-US" sz="6400">
                <a:solidFill>
                  <a:srgbClr val="FFFFFF"/>
                </a:solidFill>
                <a:latin typeface="TAN Mon Cheri"/>
                <a:ea typeface="TAN Mon Cheri"/>
                <a:cs typeface="TAN Mon Cheri"/>
                <a:sym typeface="TAN Mon Cheri"/>
              </a:rPr>
              <a:t>1.</a:t>
            </a:r>
          </a:p>
        </p:txBody>
      </p:sp>
      <p:sp>
        <p:nvSpPr>
          <p:cNvPr name="TextBox 10" id="10"/>
          <p:cNvSpPr txBox="true"/>
          <p:nvPr/>
        </p:nvSpPr>
        <p:spPr>
          <a:xfrm rot="0">
            <a:off x="1960893" y="5017227"/>
            <a:ext cx="1855964" cy="834660"/>
          </a:xfrm>
          <a:prstGeom prst="rect">
            <a:avLst/>
          </a:prstGeom>
        </p:spPr>
        <p:txBody>
          <a:bodyPr anchor="t" rtlCol="false" tIns="0" lIns="0" bIns="0" rIns="0">
            <a:spAutoFit/>
          </a:bodyPr>
          <a:lstStyle/>
          <a:p>
            <a:pPr algn="r">
              <a:lnSpc>
                <a:spcPts val="6208"/>
              </a:lnSpc>
            </a:pPr>
            <a:r>
              <a:rPr lang="en-US" sz="6400">
                <a:solidFill>
                  <a:srgbClr val="FFFFFF"/>
                </a:solidFill>
                <a:latin typeface="TAN Mon Cheri"/>
                <a:ea typeface="TAN Mon Cheri"/>
                <a:cs typeface="TAN Mon Cheri"/>
                <a:sym typeface="TAN Mon Cheri"/>
              </a:rPr>
              <a:t>2.</a:t>
            </a:r>
          </a:p>
        </p:txBody>
      </p:sp>
      <p:sp>
        <p:nvSpPr>
          <p:cNvPr name="TextBox 11" id="11"/>
          <p:cNvSpPr txBox="true"/>
          <p:nvPr/>
        </p:nvSpPr>
        <p:spPr>
          <a:xfrm rot="0">
            <a:off x="2211082" y="6861538"/>
            <a:ext cx="1605774" cy="834660"/>
          </a:xfrm>
          <a:prstGeom prst="rect">
            <a:avLst/>
          </a:prstGeom>
        </p:spPr>
        <p:txBody>
          <a:bodyPr anchor="t" rtlCol="false" tIns="0" lIns="0" bIns="0" rIns="0">
            <a:spAutoFit/>
          </a:bodyPr>
          <a:lstStyle/>
          <a:p>
            <a:pPr algn="r">
              <a:lnSpc>
                <a:spcPts val="6208"/>
              </a:lnSpc>
            </a:pPr>
            <a:r>
              <a:rPr lang="en-US" sz="6400">
                <a:solidFill>
                  <a:srgbClr val="FFFFFF"/>
                </a:solidFill>
                <a:latin typeface="TAN Mon Cheri"/>
                <a:ea typeface="TAN Mon Cheri"/>
                <a:cs typeface="TAN Mon Cheri"/>
                <a:sym typeface="TAN Mon Cheri"/>
              </a:rPr>
              <a:t>3.</a:t>
            </a:r>
          </a:p>
        </p:txBody>
      </p:sp>
      <p:sp>
        <p:nvSpPr>
          <p:cNvPr name="TextBox 12" id="12"/>
          <p:cNvSpPr txBox="true"/>
          <p:nvPr/>
        </p:nvSpPr>
        <p:spPr>
          <a:xfrm rot="0">
            <a:off x="9839285" y="4049217"/>
            <a:ext cx="1605774" cy="834660"/>
          </a:xfrm>
          <a:prstGeom prst="rect">
            <a:avLst/>
          </a:prstGeom>
        </p:spPr>
        <p:txBody>
          <a:bodyPr anchor="t" rtlCol="false" tIns="0" lIns="0" bIns="0" rIns="0">
            <a:spAutoFit/>
          </a:bodyPr>
          <a:lstStyle/>
          <a:p>
            <a:pPr algn="r">
              <a:lnSpc>
                <a:spcPts val="6208"/>
              </a:lnSpc>
            </a:pPr>
            <a:r>
              <a:rPr lang="en-US" sz="6400">
                <a:solidFill>
                  <a:srgbClr val="FFFFFF"/>
                </a:solidFill>
                <a:latin typeface="TAN Mon Cheri"/>
                <a:ea typeface="TAN Mon Cheri"/>
                <a:cs typeface="TAN Mon Cheri"/>
                <a:sym typeface="TAN Mon Cheri"/>
              </a:rPr>
              <a:t>4.</a:t>
            </a:r>
          </a:p>
        </p:txBody>
      </p:sp>
      <p:sp>
        <p:nvSpPr>
          <p:cNvPr name="TextBox 13" id="13"/>
          <p:cNvSpPr txBox="true"/>
          <p:nvPr/>
        </p:nvSpPr>
        <p:spPr>
          <a:xfrm rot="0">
            <a:off x="9839285" y="6096999"/>
            <a:ext cx="1605774" cy="834660"/>
          </a:xfrm>
          <a:prstGeom prst="rect">
            <a:avLst/>
          </a:prstGeom>
        </p:spPr>
        <p:txBody>
          <a:bodyPr anchor="t" rtlCol="false" tIns="0" lIns="0" bIns="0" rIns="0">
            <a:spAutoFit/>
          </a:bodyPr>
          <a:lstStyle/>
          <a:p>
            <a:pPr algn="r">
              <a:lnSpc>
                <a:spcPts val="6208"/>
              </a:lnSpc>
            </a:pPr>
            <a:r>
              <a:rPr lang="en-US" sz="6400">
                <a:solidFill>
                  <a:srgbClr val="FFFFFF"/>
                </a:solidFill>
                <a:latin typeface="TAN Mon Cheri"/>
                <a:ea typeface="TAN Mon Cheri"/>
                <a:cs typeface="TAN Mon Cheri"/>
                <a:sym typeface="TAN Mon Cheri"/>
              </a:rPr>
              <a:t>5.</a:t>
            </a:r>
          </a:p>
        </p:txBody>
      </p:sp>
      <p:grpSp>
        <p:nvGrpSpPr>
          <p:cNvPr name="Group 14" id="14"/>
          <p:cNvGrpSpPr/>
          <p:nvPr/>
        </p:nvGrpSpPr>
        <p:grpSpPr>
          <a:xfrm rot="0">
            <a:off x="1028700" y="9239250"/>
            <a:ext cx="16230600" cy="384049"/>
            <a:chOff x="0" y="0"/>
            <a:chExt cx="21640800" cy="512065"/>
          </a:xfrm>
        </p:grpSpPr>
        <p:sp>
          <p:nvSpPr>
            <p:cNvPr name="AutoShape 15" id="15"/>
            <p:cNvSpPr/>
            <p:nvPr/>
          </p:nvSpPr>
          <p:spPr>
            <a:xfrm>
              <a:off x="0" y="6350"/>
              <a:ext cx="21640800" cy="0"/>
            </a:xfrm>
            <a:prstGeom prst="line">
              <a:avLst/>
            </a:prstGeom>
            <a:ln cap="flat" w="12700">
              <a:solidFill>
                <a:srgbClr val="FFFFFF"/>
              </a:solidFill>
              <a:prstDash val="solid"/>
              <a:headEnd type="none" len="sm" w="sm"/>
              <a:tailEnd type="none" len="sm" w="sm"/>
            </a:ln>
          </p:spPr>
        </p:sp>
        <p:sp>
          <p:nvSpPr>
            <p:cNvPr name="Freeform 16" id="16"/>
            <p:cNvSpPr/>
            <p:nvPr/>
          </p:nvSpPr>
          <p:spPr>
            <a:xfrm flipH="false" flipV="false" rot="0">
              <a:off x="0" y="113855"/>
              <a:ext cx="387757" cy="398210"/>
            </a:xfrm>
            <a:custGeom>
              <a:avLst/>
              <a:gdLst/>
              <a:ahLst/>
              <a:cxnLst/>
              <a:rect r="r" b="b" t="t" l="l"/>
              <a:pathLst>
                <a:path h="398210" w="387757">
                  <a:moveTo>
                    <a:pt x="0" y="0"/>
                  </a:moveTo>
                  <a:lnTo>
                    <a:pt x="387757" y="0"/>
                  </a:lnTo>
                  <a:lnTo>
                    <a:pt x="387757" y="398210"/>
                  </a:lnTo>
                  <a:lnTo>
                    <a:pt x="0" y="3982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444"/>
            </a:stretch>
          </a:blipFill>
        </p:spPr>
      </p:sp>
      <p:grpSp>
        <p:nvGrpSpPr>
          <p:cNvPr name="Group 3" id="3"/>
          <p:cNvGrpSpPr/>
          <p:nvPr/>
        </p:nvGrpSpPr>
        <p:grpSpPr>
          <a:xfrm rot="0">
            <a:off x="0" y="0"/>
            <a:ext cx="6092415" cy="10287000"/>
            <a:chOff x="0" y="0"/>
            <a:chExt cx="943875" cy="1593725"/>
          </a:xfrm>
        </p:grpSpPr>
        <p:sp>
          <p:nvSpPr>
            <p:cNvPr name="Freeform 4" id="4"/>
            <p:cNvSpPr/>
            <p:nvPr/>
          </p:nvSpPr>
          <p:spPr>
            <a:xfrm flipH="false" flipV="false" rot="0">
              <a:off x="0" y="0"/>
              <a:ext cx="943875" cy="1593725"/>
            </a:xfrm>
            <a:custGeom>
              <a:avLst/>
              <a:gdLst/>
              <a:ahLst/>
              <a:cxnLst/>
              <a:rect r="r" b="b" t="t" l="l"/>
              <a:pathLst>
                <a:path h="1593725" w="943875">
                  <a:moveTo>
                    <a:pt x="0" y="0"/>
                  </a:moveTo>
                  <a:lnTo>
                    <a:pt x="943875" y="0"/>
                  </a:lnTo>
                  <a:lnTo>
                    <a:pt x="943875" y="1593725"/>
                  </a:lnTo>
                  <a:lnTo>
                    <a:pt x="0" y="1593725"/>
                  </a:lnTo>
                  <a:close/>
                </a:path>
              </a:pathLst>
            </a:custGeom>
            <a:blipFill>
              <a:blip r:embed="rId3"/>
              <a:stretch>
                <a:fillRect l="-6247" t="0" r="-6247" b="0"/>
              </a:stretch>
            </a:blipFill>
          </p:spPr>
        </p:sp>
      </p:grpSp>
      <p:sp>
        <p:nvSpPr>
          <p:cNvPr name="AutoShape 5" id="5"/>
          <p:cNvSpPr/>
          <p:nvPr/>
        </p:nvSpPr>
        <p:spPr>
          <a:xfrm>
            <a:off x="1028700" y="9244012"/>
            <a:ext cx="16230600" cy="0"/>
          </a:xfrm>
          <a:prstGeom prst="line">
            <a:avLst/>
          </a:prstGeom>
          <a:ln cap="flat" w="9525">
            <a:solidFill>
              <a:srgbClr val="FFFFFF"/>
            </a:solidFill>
            <a:prstDash val="solid"/>
            <a:headEnd type="none" len="sm" w="sm"/>
            <a:tailEnd type="none" len="sm" w="sm"/>
          </a:ln>
        </p:spPr>
      </p:sp>
      <p:sp>
        <p:nvSpPr>
          <p:cNvPr name="Freeform 6" id="6"/>
          <p:cNvSpPr/>
          <p:nvPr/>
        </p:nvSpPr>
        <p:spPr>
          <a:xfrm flipH="false" flipV="false" rot="0">
            <a:off x="1028700" y="9324641"/>
            <a:ext cx="290817" cy="298657"/>
          </a:xfrm>
          <a:custGeom>
            <a:avLst/>
            <a:gdLst/>
            <a:ahLst/>
            <a:cxnLst/>
            <a:rect r="r" b="b" t="t" l="l"/>
            <a:pathLst>
              <a:path h="298657" w="290817">
                <a:moveTo>
                  <a:pt x="0" y="0"/>
                </a:moveTo>
                <a:lnTo>
                  <a:pt x="290817" y="0"/>
                </a:lnTo>
                <a:lnTo>
                  <a:pt x="290817" y="298658"/>
                </a:lnTo>
                <a:lnTo>
                  <a:pt x="0" y="2986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7225774" y="4260850"/>
            <a:ext cx="10033526" cy="1727200"/>
          </a:xfrm>
          <a:prstGeom prst="rect">
            <a:avLst/>
          </a:prstGeom>
        </p:spPr>
        <p:txBody>
          <a:bodyPr anchor="t" rtlCol="false" tIns="0" lIns="0" bIns="0" rIns="0">
            <a:spAutoFit/>
          </a:bodyPr>
          <a:lstStyle/>
          <a:p>
            <a:pPr algn="l">
              <a:lnSpc>
                <a:spcPts val="3499"/>
              </a:lnSpc>
              <a:spcBef>
                <a:spcPct val="0"/>
              </a:spcBef>
            </a:pPr>
            <a:r>
              <a:rPr lang="en-US" b="true" sz="2499">
                <a:solidFill>
                  <a:srgbClr val="FFFFFF"/>
                </a:solidFill>
                <a:latin typeface="Montserrat Bold"/>
                <a:ea typeface="Montserrat Bold"/>
                <a:cs typeface="Montserrat Bold"/>
                <a:sym typeface="Montserrat Bold"/>
              </a:rPr>
              <a:t>DevProfile est une application web professionnelle développée avec le framework Laravel, permettant aux développeurs de créer, gérer et présenter leur profil technique en ligne.</a:t>
            </a:r>
          </a:p>
        </p:txBody>
      </p:sp>
      <p:sp>
        <p:nvSpPr>
          <p:cNvPr name="TextBox 8" id="8"/>
          <p:cNvSpPr txBox="true"/>
          <p:nvPr/>
        </p:nvSpPr>
        <p:spPr>
          <a:xfrm rot="0">
            <a:off x="6863776" y="1792031"/>
            <a:ext cx="11424224" cy="650892"/>
          </a:xfrm>
          <a:prstGeom prst="rect">
            <a:avLst/>
          </a:prstGeom>
        </p:spPr>
        <p:txBody>
          <a:bodyPr anchor="t" rtlCol="false" tIns="0" lIns="0" bIns="0" rIns="0">
            <a:spAutoFit/>
          </a:bodyPr>
          <a:lstStyle/>
          <a:p>
            <a:pPr algn="l">
              <a:lnSpc>
                <a:spcPts val="4850"/>
              </a:lnSpc>
            </a:pPr>
            <a:r>
              <a:rPr lang="en-US" sz="5000">
                <a:solidFill>
                  <a:srgbClr val="FFFFFF"/>
                </a:solidFill>
                <a:latin typeface="TAN Mon Cheri"/>
                <a:ea typeface="TAN Mon Cheri"/>
                <a:cs typeface="TAN Mon Cheri"/>
                <a:sym typeface="TAN Mon Cheri"/>
              </a:rPr>
              <a:t>INTRODUCTION</a:t>
            </a:r>
          </a:p>
        </p:txBody>
      </p:sp>
      <p:grpSp>
        <p:nvGrpSpPr>
          <p:cNvPr name="Group 9" id="9"/>
          <p:cNvGrpSpPr/>
          <p:nvPr/>
        </p:nvGrpSpPr>
        <p:grpSpPr>
          <a:xfrm rot="0">
            <a:off x="6863776" y="3849672"/>
            <a:ext cx="10045498" cy="2519530"/>
            <a:chOff x="0" y="0"/>
            <a:chExt cx="2645728" cy="663580"/>
          </a:xfrm>
        </p:grpSpPr>
        <p:sp>
          <p:nvSpPr>
            <p:cNvPr name="Freeform 10" id="10"/>
            <p:cNvSpPr/>
            <p:nvPr/>
          </p:nvSpPr>
          <p:spPr>
            <a:xfrm flipH="false" flipV="false" rot="0">
              <a:off x="0" y="0"/>
              <a:ext cx="2645728" cy="663580"/>
            </a:xfrm>
            <a:custGeom>
              <a:avLst/>
              <a:gdLst/>
              <a:ahLst/>
              <a:cxnLst/>
              <a:rect r="r" b="b" t="t" l="l"/>
              <a:pathLst>
                <a:path h="663580" w="2645728">
                  <a:moveTo>
                    <a:pt x="2442528" y="0"/>
                  </a:moveTo>
                  <a:cubicBezTo>
                    <a:pt x="2554752" y="0"/>
                    <a:pt x="2645728" y="148547"/>
                    <a:pt x="2645728" y="331790"/>
                  </a:cubicBezTo>
                  <a:cubicBezTo>
                    <a:pt x="2645728" y="515033"/>
                    <a:pt x="2554752" y="663580"/>
                    <a:pt x="2442528" y="663580"/>
                  </a:cubicBezTo>
                  <a:lnTo>
                    <a:pt x="203200" y="663580"/>
                  </a:lnTo>
                  <a:cubicBezTo>
                    <a:pt x="90976" y="663580"/>
                    <a:pt x="0" y="515033"/>
                    <a:pt x="0" y="331790"/>
                  </a:cubicBezTo>
                  <a:cubicBezTo>
                    <a:pt x="0" y="148547"/>
                    <a:pt x="90976" y="0"/>
                    <a:pt x="203200" y="0"/>
                  </a:cubicBezTo>
                  <a:lnTo>
                    <a:pt x="2442528" y="0"/>
                  </a:lnTo>
                  <a:close/>
                </a:path>
              </a:pathLst>
            </a:custGeom>
            <a:solidFill>
              <a:srgbClr val="000000">
                <a:alpha val="0"/>
              </a:srgbClr>
            </a:solidFill>
            <a:ln w="38100" cap="sq">
              <a:solidFill>
                <a:srgbClr val="000000"/>
              </a:solidFill>
              <a:prstDash val="lgDash"/>
              <a:miter/>
            </a:ln>
          </p:spPr>
        </p:sp>
        <p:sp>
          <p:nvSpPr>
            <p:cNvPr name="TextBox 11" id="11"/>
            <p:cNvSpPr txBox="true"/>
            <p:nvPr/>
          </p:nvSpPr>
          <p:spPr>
            <a:xfrm>
              <a:off x="0" y="28575"/>
              <a:ext cx="2645728" cy="635005"/>
            </a:xfrm>
            <a:prstGeom prst="rect">
              <a:avLst/>
            </a:prstGeom>
          </p:spPr>
          <p:txBody>
            <a:bodyPr anchor="ctr" rtlCol="false" tIns="50800" lIns="50800" bIns="50800" rIns="50800"/>
            <a:lstStyle/>
            <a:p>
              <a:pPr algn="ctr">
                <a:lnSpc>
                  <a:spcPts val="1455"/>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360" r="0" b="-149472"/>
            </a:stretch>
          </a:blipFill>
        </p:spPr>
      </p:sp>
      <p:grpSp>
        <p:nvGrpSpPr>
          <p:cNvPr name="Group 3" id="3"/>
          <p:cNvGrpSpPr/>
          <p:nvPr/>
        </p:nvGrpSpPr>
        <p:grpSpPr>
          <a:xfrm rot="0">
            <a:off x="1028700" y="9239250"/>
            <a:ext cx="16230600" cy="384049"/>
            <a:chOff x="0" y="0"/>
            <a:chExt cx="21640800" cy="512065"/>
          </a:xfrm>
        </p:grpSpPr>
        <p:sp>
          <p:nvSpPr>
            <p:cNvPr name="AutoShape 4" id="4"/>
            <p:cNvSpPr/>
            <p:nvPr/>
          </p:nvSpPr>
          <p:spPr>
            <a:xfrm>
              <a:off x="0" y="6350"/>
              <a:ext cx="21640800" cy="0"/>
            </a:xfrm>
            <a:prstGeom prst="line">
              <a:avLst/>
            </a:prstGeom>
            <a:ln cap="flat" w="12700">
              <a:solidFill>
                <a:srgbClr val="FFFFFF"/>
              </a:solidFill>
              <a:prstDash val="solid"/>
              <a:headEnd type="none" len="sm" w="sm"/>
              <a:tailEnd type="none" len="sm" w="sm"/>
            </a:ln>
          </p:spPr>
        </p:sp>
        <p:sp>
          <p:nvSpPr>
            <p:cNvPr name="Freeform 5" id="5"/>
            <p:cNvSpPr/>
            <p:nvPr/>
          </p:nvSpPr>
          <p:spPr>
            <a:xfrm flipH="false" flipV="false" rot="0">
              <a:off x="0" y="113855"/>
              <a:ext cx="387757" cy="398210"/>
            </a:xfrm>
            <a:custGeom>
              <a:avLst/>
              <a:gdLst/>
              <a:ahLst/>
              <a:cxnLst/>
              <a:rect r="r" b="b" t="t" l="l"/>
              <a:pathLst>
                <a:path h="398210" w="387757">
                  <a:moveTo>
                    <a:pt x="0" y="0"/>
                  </a:moveTo>
                  <a:lnTo>
                    <a:pt x="387757" y="0"/>
                  </a:lnTo>
                  <a:lnTo>
                    <a:pt x="387757" y="398210"/>
                  </a:lnTo>
                  <a:lnTo>
                    <a:pt x="0" y="3982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TextBox 6" id="6"/>
          <p:cNvSpPr txBox="true"/>
          <p:nvPr/>
        </p:nvSpPr>
        <p:spPr>
          <a:xfrm rot="0">
            <a:off x="12926227" y="1405981"/>
            <a:ext cx="11424224" cy="650892"/>
          </a:xfrm>
          <a:prstGeom prst="rect">
            <a:avLst/>
          </a:prstGeom>
        </p:spPr>
        <p:txBody>
          <a:bodyPr anchor="t" rtlCol="false" tIns="0" lIns="0" bIns="0" rIns="0">
            <a:spAutoFit/>
          </a:bodyPr>
          <a:lstStyle/>
          <a:p>
            <a:pPr algn="l">
              <a:lnSpc>
                <a:spcPts val="4850"/>
              </a:lnSpc>
            </a:pPr>
            <a:r>
              <a:rPr lang="en-US" sz="5000">
                <a:solidFill>
                  <a:srgbClr val="FFFFFF"/>
                </a:solidFill>
                <a:latin typeface="TAN Mon Cheri"/>
                <a:ea typeface="TAN Mon Cheri"/>
                <a:cs typeface="TAN Mon Cheri"/>
                <a:sym typeface="TAN Mon Cheri"/>
              </a:rPr>
              <a:t>OBJECTIF</a:t>
            </a:r>
          </a:p>
        </p:txBody>
      </p:sp>
      <p:sp>
        <p:nvSpPr>
          <p:cNvPr name="TextBox 7" id="7"/>
          <p:cNvSpPr txBox="true"/>
          <p:nvPr/>
        </p:nvSpPr>
        <p:spPr>
          <a:xfrm rot="0">
            <a:off x="1028700" y="3598569"/>
            <a:ext cx="11897527" cy="4356100"/>
          </a:xfrm>
          <a:prstGeom prst="rect">
            <a:avLst/>
          </a:prstGeom>
        </p:spPr>
        <p:txBody>
          <a:bodyPr anchor="t" rtlCol="false" tIns="0" lIns="0" bIns="0" rIns="0">
            <a:spAutoFit/>
          </a:bodyPr>
          <a:lstStyle/>
          <a:p>
            <a:pPr algn="l">
              <a:lnSpc>
                <a:spcPts val="3499"/>
              </a:lnSpc>
            </a:pPr>
            <a:r>
              <a:rPr lang="en-US" sz="2499">
                <a:solidFill>
                  <a:srgbClr val="FFFFFF"/>
                </a:solidFill>
                <a:latin typeface="Montserrat"/>
                <a:ea typeface="Montserrat"/>
                <a:cs typeface="Montserrat"/>
                <a:sym typeface="Montserrat"/>
              </a:rPr>
              <a:t>L’application offre une interface sécurisée et intuitive pour :</a:t>
            </a:r>
          </a:p>
          <a:p>
            <a:pPr algn="l" marL="539749" indent="-269875" lvl="1">
              <a:lnSpc>
                <a:spcPts val="3499"/>
              </a:lnSpc>
              <a:buFont typeface="Arial"/>
              <a:buChar char="•"/>
            </a:pPr>
            <a:r>
              <a:rPr lang="en-US" sz="2499">
                <a:solidFill>
                  <a:srgbClr val="FFFFFF"/>
                </a:solidFill>
                <a:latin typeface="Montserrat"/>
                <a:ea typeface="Montserrat"/>
                <a:cs typeface="Montserrat"/>
                <a:sym typeface="Montserrat"/>
              </a:rPr>
              <a:t>Modifier les informations personnelles du profil (nom, email, nom d’utilisateur)</a:t>
            </a:r>
          </a:p>
          <a:p>
            <a:pPr algn="l" marL="539749" indent="-269875" lvl="1">
              <a:lnSpc>
                <a:spcPts val="3499"/>
              </a:lnSpc>
              <a:buFont typeface="Arial"/>
              <a:buChar char="•"/>
            </a:pPr>
            <a:r>
              <a:rPr lang="en-US" sz="2499">
                <a:solidFill>
                  <a:srgbClr val="FFFFFF"/>
                </a:solidFill>
                <a:latin typeface="Montserrat"/>
                <a:ea typeface="Montserrat"/>
                <a:cs typeface="Montserrat"/>
                <a:sym typeface="Montserrat"/>
              </a:rPr>
              <a:t>Ajouter, mettre à jour et supprimer des projets réalisés</a:t>
            </a:r>
          </a:p>
          <a:p>
            <a:pPr algn="l" marL="539749" indent="-269875" lvl="1">
              <a:lnSpc>
                <a:spcPts val="3499"/>
              </a:lnSpc>
              <a:buFont typeface="Arial"/>
              <a:buChar char="•"/>
            </a:pPr>
            <a:r>
              <a:rPr lang="en-US" sz="2499">
                <a:solidFill>
                  <a:srgbClr val="FFFFFF"/>
                </a:solidFill>
                <a:latin typeface="Montserrat"/>
                <a:ea typeface="Montserrat"/>
                <a:cs typeface="Montserrat"/>
                <a:sym typeface="Montserrat"/>
              </a:rPr>
              <a:t>Gérer les compétences techniques</a:t>
            </a:r>
          </a:p>
          <a:p>
            <a:pPr algn="l" marL="539749" indent="-269875" lvl="1">
              <a:lnSpc>
                <a:spcPts val="3499"/>
              </a:lnSpc>
              <a:buFont typeface="Arial"/>
              <a:buChar char="•"/>
            </a:pPr>
            <a:r>
              <a:rPr lang="en-US" sz="2499">
                <a:solidFill>
                  <a:srgbClr val="FFFFFF"/>
                </a:solidFill>
                <a:latin typeface="Montserrat"/>
                <a:ea typeface="Montserrat"/>
                <a:cs typeface="Montserrat"/>
                <a:sym typeface="Montserrat"/>
              </a:rPr>
              <a:t>Générer et télécharger un CV personnalisé au format PDF</a:t>
            </a:r>
          </a:p>
          <a:p>
            <a:pPr algn="l">
              <a:lnSpc>
                <a:spcPts val="3499"/>
              </a:lnSpc>
            </a:pPr>
            <a:r>
              <a:rPr lang="en-US" sz="2499">
                <a:solidFill>
                  <a:srgbClr val="FFFFFF"/>
                </a:solidFill>
                <a:latin typeface="Montserrat"/>
                <a:ea typeface="Montserrat"/>
                <a:cs typeface="Montserrat"/>
                <a:sym typeface="Montserrat"/>
              </a:rPr>
              <a:t>Elle est pensée pour les étudiants, développeurs et professionnels souhaitant centraliser leurs réalisations dans un espace moderne et responsive.</a:t>
            </a:r>
          </a:p>
          <a:p>
            <a:pPr algn="l">
              <a:lnSpc>
                <a:spcPts val="3499"/>
              </a:lnSpc>
              <a:spcBef>
                <a:spcPct val="0"/>
              </a:spcBef>
            </a:pPr>
          </a:p>
        </p:txBody>
      </p:sp>
      <p:sp>
        <p:nvSpPr>
          <p:cNvPr name="AutoShape 8" id="8"/>
          <p:cNvSpPr/>
          <p:nvPr/>
        </p:nvSpPr>
        <p:spPr>
          <a:xfrm>
            <a:off x="-262636" y="1698090"/>
            <a:ext cx="6492240" cy="0"/>
          </a:xfrm>
          <a:prstGeom prst="line">
            <a:avLst/>
          </a:prstGeom>
          <a:ln cap="flat" w="38100">
            <a:solidFill>
              <a:srgbClr val="FFFFFF"/>
            </a:solidFill>
            <a:prstDash val="sysDash"/>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8214" t="-21329" r="0" b="-54222"/>
            </a:stretch>
          </a:blipFill>
        </p:spPr>
      </p:sp>
      <p:sp>
        <p:nvSpPr>
          <p:cNvPr name="Freeform 3" id="3"/>
          <p:cNvSpPr/>
          <p:nvPr/>
        </p:nvSpPr>
        <p:spPr>
          <a:xfrm flipH="false" flipV="false" rot="0">
            <a:off x="1701827" y="3005898"/>
            <a:ext cx="1457960" cy="1485819"/>
          </a:xfrm>
          <a:custGeom>
            <a:avLst/>
            <a:gdLst/>
            <a:ahLst/>
            <a:cxnLst/>
            <a:rect r="r" b="b" t="t" l="l"/>
            <a:pathLst>
              <a:path h="1485819" w="1457960">
                <a:moveTo>
                  <a:pt x="0" y="0"/>
                </a:moveTo>
                <a:lnTo>
                  <a:pt x="1457960" y="0"/>
                </a:lnTo>
                <a:lnTo>
                  <a:pt x="1457960" y="1485819"/>
                </a:lnTo>
                <a:lnTo>
                  <a:pt x="0" y="14858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5049934" y="1104900"/>
            <a:ext cx="11304888" cy="450139"/>
          </a:xfrm>
          <a:prstGeom prst="rect">
            <a:avLst/>
          </a:prstGeom>
        </p:spPr>
        <p:txBody>
          <a:bodyPr anchor="t" rtlCol="false" tIns="0" lIns="0" bIns="0" rIns="0">
            <a:spAutoFit/>
          </a:bodyPr>
          <a:lstStyle/>
          <a:p>
            <a:pPr algn="l">
              <a:lnSpc>
                <a:spcPts val="3378"/>
              </a:lnSpc>
            </a:pPr>
            <a:r>
              <a:rPr lang="en-US" sz="3483">
                <a:solidFill>
                  <a:srgbClr val="FFFFFF"/>
                </a:solidFill>
                <a:latin typeface="TAN Mon Cheri"/>
                <a:ea typeface="TAN Mon Cheri"/>
                <a:cs typeface="TAN Mon Cheri"/>
                <a:sym typeface="TAN Mon Cheri"/>
              </a:rPr>
              <a:t>TECHNOLOGIES UTILISÉES</a:t>
            </a:r>
          </a:p>
        </p:txBody>
      </p:sp>
      <p:sp>
        <p:nvSpPr>
          <p:cNvPr name="TextBox 5" id="5"/>
          <p:cNvSpPr txBox="true"/>
          <p:nvPr/>
        </p:nvSpPr>
        <p:spPr>
          <a:xfrm rot="0">
            <a:off x="821064" y="4975852"/>
            <a:ext cx="3219486" cy="392446"/>
          </a:xfrm>
          <a:prstGeom prst="rect">
            <a:avLst/>
          </a:prstGeom>
        </p:spPr>
        <p:txBody>
          <a:bodyPr anchor="t" rtlCol="false" tIns="0" lIns="0" bIns="0" rIns="0">
            <a:spAutoFit/>
          </a:bodyPr>
          <a:lstStyle/>
          <a:p>
            <a:pPr algn="ctr">
              <a:lnSpc>
                <a:spcPts val="2910"/>
              </a:lnSpc>
            </a:pPr>
            <a:r>
              <a:rPr lang="en-US" sz="3000">
                <a:solidFill>
                  <a:srgbClr val="FFFFFF"/>
                </a:solidFill>
                <a:latin typeface="TAN Mon Cheri"/>
                <a:ea typeface="TAN Mon Cheri"/>
                <a:cs typeface="TAN Mon Cheri"/>
                <a:sym typeface="TAN Mon Cheri"/>
              </a:rPr>
              <a:t>MySQL</a:t>
            </a:r>
          </a:p>
        </p:txBody>
      </p:sp>
      <p:sp>
        <p:nvSpPr>
          <p:cNvPr name="TextBox 6" id="6"/>
          <p:cNvSpPr txBox="true"/>
          <p:nvPr/>
        </p:nvSpPr>
        <p:spPr>
          <a:xfrm rot="0">
            <a:off x="5649367" y="4975852"/>
            <a:ext cx="3219486" cy="392446"/>
          </a:xfrm>
          <a:prstGeom prst="rect">
            <a:avLst/>
          </a:prstGeom>
        </p:spPr>
        <p:txBody>
          <a:bodyPr anchor="t" rtlCol="false" tIns="0" lIns="0" bIns="0" rIns="0">
            <a:spAutoFit/>
          </a:bodyPr>
          <a:lstStyle/>
          <a:p>
            <a:pPr algn="ctr">
              <a:lnSpc>
                <a:spcPts val="2910"/>
              </a:lnSpc>
            </a:pPr>
            <a:r>
              <a:rPr lang="en-US" sz="3000">
                <a:solidFill>
                  <a:srgbClr val="FFFFFF"/>
                </a:solidFill>
                <a:latin typeface="TAN Mon Cheri"/>
                <a:ea typeface="TAN Mon Cheri"/>
                <a:cs typeface="TAN Mon Cheri"/>
                <a:sym typeface="TAN Mon Cheri"/>
              </a:rPr>
              <a:t>Laravel </a:t>
            </a:r>
          </a:p>
        </p:txBody>
      </p:sp>
      <p:sp>
        <p:nvSpPr>
          <p:cNvPr name="TextBox 7" id="7"/>
          <p:cNvSpPr txBox="true"/>
          <p:nvPr/>
        </p:nvSpPr>
        <p:spPr>
          <a:xfrm rot="0">
            <a:off x="9708359" y="4975852"/>
            <a:ext cx="3219486" cy="392446"/>
          </a:xfrm>
          <a:prstGeom prst="rect">
            <a:avLst/>
          </a:prstGeom>
        </p:spPr>
        <p:txBody>
          <a:bodyPr anchor="t" rtlCol="false" tIns="0" lIns="0" bIns="0" rIns="0">
            <a:spAutoFit/>
          </a:bodyPr>
          <a:lstStyle/>
          <a:p>
            <a:pPr algn="ctr">
              <a:lnSpc>
                <a:spcPts val="2910"/>
              </a:lnSpc>
            </a:pPr>
            <a:r>
              <a:rPr lang="en-US" sz="3000">
                <a:solidFill>
                  <a:srgbClr val="FFFFFF"/>
                </a:solidFill>
                <a:latin typeface="TAN Mon Cheri"/>
                <a:ea typeface="TAN Mon Cheri"/>
                <a:cs typeface="TAN Mon Cheri"/>
                <a:sym typeface="TAN Mon Cheri"/>
              </a:rPr>
              <a:t>Blade</a:t>
            </a:r>
          </a:p>
        </p:txBody>
      </p:sp>
      <p:grpSp>
        <p:nvGrpSpPr>
          <p:cNvPr name="Group 8" id="8"/>
          <p:cNvGrpSpPr/>
          <p:nvPr/>
        </p:nvGrpSpPr>
        <p:grpSpPr>
          <a:xfrm rot="0">
            <a:off x="1028700" y="9239250"/>
            <a:ext cx="16230600" cy="384049"/>
            <a:chOff x="0" y="0"/>
            <a:chExt cx="21640800" cy="512065"/>
          </a:xfrm>
        </p:grpSpPr>
        <p:sp>
          <p:nvSpPr>
            <p:cNvPr name="AutoShape 9" id="9"/>
            <p:cNvSpPr/>
            <p:nvPr/>
          </p:nvSpPr>
          <p:spPr>
            <a:xfrm>
              <a:off x="0" y="6350"/>
              <a:ext cx="21640800" cy="0"/>
            </a:xfrm>
            <a:prstGeom prst="line">
              <a:avLst/>
            </a:prstGeom>
            <a:ln cap="flat" w="12700">
              <a:solidFill>
                <a:srgbClr val="FFFFFF"/>
              </a:solidFill>
              <a:prstDash val="solid"/>
              <a:headEnd type="none" len="sm" w="sm"/>
              <a:tailEnd type="none" len="sm" w="sm"/>
            </a:ln>
          </p:spPr>
        </p:sp>
        <p:sp>
          <p:nvSpPr>
            <p:cNvPr name="Freeform 10" id="10"/>
            <p:cNvSpPr/>
            <p:nvPr/>
          </p:nvSpPr>
          <p:spPr>
            <a:xfrm flipH="false" flipV="false" rot="0">
              <a:off x="0" y="113855"/>
              <a:ext cx="387757" cy="398210"/>
            </a:xfrm>
            <a:custGeom>
              <a:avLst/>
              <a:gdLst/>
              <a:ahLst/>
              <a:cxnLst/>
              <a:rect r="r" b="b" t="t" l="l"/>
              <a:pathLst>
                <a:path h="398210" w="387757">
                  <a:moveTo>
                    <a:pt x="0" y="0"/>
                  </a:moveTo>
                  <a:lnTo>
                    <a:pt x="387757" y="0"/>
                  </a:lnTo>
                  <a:lnTo>
                    <a:pt x="387757" y="398210"/>
                  </a:lnTo>
                  <a:lnTo>
                    <a:pt x="0" y="3982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Freeform 11" id="11"/>
          <p:cNvSpPr/>
          <p:nvPr/>
        </p:nvSpPr>
        <p:spPr>
          <a:xfrm flipH="false" flipV="false" rot="0">
            <a:off x="6389756" y="3005898"/>
            <a:ext cx="1457960" cy="1485819"/>
          </a:xfrm>
          <a:custGeom>
            <a:avLst/>
            <a:gdLst/>
            <a:ahLst/>
            <a:cxnLst/>
            <a:rect r="r" b="b" t="t" l="l"/>
            <a:pathLst>
              <a:path h="1485819" w="1457960">
                <a:moveTo>
                  <a:pt x="0" y="0"/>
                </a:moveTo>
                <a:lnTo>
                  <a:pt x="1457960" y="0"/>
                </a:lnTo>
                <a:lnTo>
                  <a:pt x="1457960" y="1485819"/>
                </a:lnTo>
                <a:lnTo>
                  <a:pt x="0" y="14858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10448077" y="3005898"/>
            <a:ext cx="1457960" cy="1485819"/>
          </a:xfrm>
          <a:custGeom>
            <a:avLst/>
            <a:gdLst/>
            <a:ahLst/>
            <a:cxnLst/>
            <a:rect r="r" b="b" t="t" l="l"/>
            <a:pathLst>
              <a:path h="1485819" w="1457960">
                <a:moveTo>
                  <a:pt x="0" y="0"/>
                </a:moveTo>
                <a:lnTo>
                  <a:pt x="1457960" y="0"/>
                </a:lnTo>
                <a:lnTo>
                  <a:pt x="1457960" y="1485819"/>
                </a:lnTo>
                <a:lnTo>
                  <a:pt x="0" y="14858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14747870" y="3005898"/>
            <a:ext cx="1457960" cy="1485819"/>
          </a:xfrm>
          <a:custGeom>
            <a:avLst/>
            <a:gdLst/>
            <a:ahLst/>
            <a:cxnLst/>
            <a:rect r="r" b="b" t="t" l="l"/>
            <a:pathLst>
              <a:path h="1485819" w="1457960">
                <a:moveTo>
                  <a:pt x="0" y="0"/>
                </a:moveTo>
                <a:lnTo>
                  <a:pt x="1457960" y="0"/>
                </a:lnTo>
                <a:lnTo>
                  <a:pt x="1457960" y="1485819"/>
                </a:lnTo>
                <a:lnTo>
                  <a:pt x="0" y="14858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13867107" y="4975852"/>
            <a:ext cx="3219486" cy="345584"/>
          </a:xfrm>
          <a:prstGeom prst="rect">
            <a:avLst/>
          </a:prstGeom>
        </p:spPr>
        <p:txBody>
          <a:bodyPr anchor="t" rtlCol="false" tIns="0" lIns="0" bIns="0" rIns="0">
            <a:spAutoFit/>
          </a:bodyPr>
          <a:lstStyle/>
          <a:p>
            <a:pPr algn="ctr">
              <a:lnSpc>
                <a:spcPts val="2619"/>
              </a:lnSpc>
            </a:pPr>
            <a:r>
              <a:rPr lang="en-US" sz="2700">
                <a:solidFill>
                  <a:srgbClr val="FFFFFF"/>
                </a:solidFill>
                <a:latin typeface="TAN Mon Cheri"/>
                <a:ea typeface="TAN Mon Cheri"/>
                <a:cs typeface="TAN Mon Cheri"/>
                <a:sym typeface="TAN Mon Cheri"/>
              </a:rPr>
              <a:t>Tailwind CSS</a:t>
            </a:r>
          </a:p>
        </p:txBody>
      </p:sp>
      <p:sp>
        <p:nvSpPr>
          <p:cNvPr name="Freeform 15" id="15"/>
          <p:cNvSpPr/>
          <p:nvPr/>
        </p:nvSpPr>
        <p:spPr>
          <a:xfrm flipH="false" flipV="false" rot="0">
            <a:off x="4191407" y="5701689"/>
            <a:ext cx="1457960" cy="1485819"/>
          </a:xfrm>
          <a:custGeom>
            <a:avLst/>
            <a:gdLst/>
            <a:ahLst/>
            <a:cxnLst/>
            <a:rect r="r" b="b" t="t" l="l"/>
            <a:pathLst>
              <a:path h="1485819" w="1457960">
                <a:moveTo>
                  <a:pt x="0" y="0"/>
                </a:moveTo>
                <a:lnTo>
                  <a:pt x="1457960" y="0"/>
                </a:lnTo>
                <a:lnTo>
                  <a:pt x="1457960" y="1485819"/>
                </a:lnTo>
                <a:lnTo>
                  <a:pt x="0" y="14858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6" id="16"/>
          <p:cNvSpPr txBox="true"/>
          <p:nvPr/>
        </p:nvSpPr>
        <p:spPr>
          <a:xfrm rot="0">
            <a:off x="3199136" y="7673283"/>
            <a:ext cx="3442502" cy="334834"/>
          </a:xfrm>
          <a:prstGeom prst="rect">
            <a:avLst/>
          </a:prstGeom>
        </p:spPr>
        <p:txBody>
          <a:bodyPr anchor="t" rtlCol="false" tIns="0" lIns="0" bIns="0" rIns="0">
            <a:spAutoFit/>
          </a:bodyPr>
          <a:lstStyle/>
          <a:p>
            <a:pPr algn="ctr">
              <a:lnSpc>
                <a:spcPts val="2537"/>
              </a:lnSpc>
            </a:pPr>
            <a:r>
              <a:rPr lang="en-US" sz="2616">
                <a:solidFill>
                  <a:srgbClr val="FFFFFF"/>
                </a:solidFill>
                <a:latin typeface="TAN Mon Cheri"/>
                <a:ea typeface="TAN Mon Cheri"/>
                <a:cs typeface="TAN Mon Cheri"/>
                <a:sym typeface="TAN Mon Cheri"/>
              </a:rPr>
              <a:t>Laravel Breeze</a:t>
            </a:r>
          </a:p>
        </p:txBody>
      </p:sp>
      <p:sp>
        <p:nvSpPr>
          <p:cNvPr name="Freeform 17" id="17"/>
          <p:cNvSpPr/>
          <p:nvPr/>
        </p:nvSpPr>
        <p:spPr>
          <a:xfrm flipH="false" flipV="false" rot="0">
            <a:off x="8868853" y="5701689"/>
            <a:ext cx="1457960" cy="1485819"/>
          </a:xfrm>
          <a:custGeom>
            <a:avLst/>
            <a:gdLst/>
            <a:ahLst/>
            <a:cxnLst/>
            <a:rect r="r" b="b" t="t" l="l"/>
            <a:pathLst>
              <a:path h="1485819" w="1457960">
                <a:moveTo>
                  <a:pt x="0" y="0"/>
                </a:moveTo>
                <a:lnTo>
                  <a:pt x="1457960" y="0"/>
                </a:lnTo>
                <a:lnTo>
                  <a:pt x="1457960" y="1485819"/>
                </a:lnTo>
                <a:lnTo>
                  <a:pt x="0" y="14858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8" id="18"/>
          <p:cNvSpPr txBox="true"/>
          <p:nvPr/>
        </p:nvSpPr>
        <p:spPr>
          <a:xfrm rot="0">
            <a:off x="8098616" y="7673283"/>
            <a:ext cx="3219486" cy="392446"/>
          </a:xfrm>
          <a:prstGeom prst="rect">
            <a:avLst/>
          </a:prstGeom>
        </p:spPr>
        <p:txBody>
          <a:bodyPr anchor="t" rtlCol="false" tIns="0" lIns="0" bIns="0" rIns="0">
            <a:spAutoFit/>
          </a:bodyPr>
          <a:lstStyle/>
          <a:p>
            <a:pPr algn="ctr">
              <a:lnSpc>
                <a:spcPts val="2910"/>
              </a:lnSpc>
            </a:pPr>
            <a:r>
              <a:rPr lang="en-US" sz="3000">
                <a:solidFill>
                  <a:srgbClr val="FFFFFF"/>
                </a:solidFill>
                <a:latin typeface="TAN Mon Cheri"/>
                <a:ea typeface="TAN Mon Cheri"/>
                <a:cs typeface="TAN Mon Cheri"/>
                <a:sym typeface="TAN Mon Cheri"/>
              </a:rPr>
              <a:t>domPDF</a:t>
            </a:r>
          </a:p>
        </p:txBody>
      </p:sp>
      <p:sp>
        <p:nvSpPr>
          <p:cNvPr name="Freeform 19" id="19"/>
          <p:cNvSpPr/>
          <p:nvPr/>
        </p:nvSpPr>
        <p:spPr>
          <a:xfrm flipH="false" flipV="false" rot="0">
            <a:off x="12757817" y="5701689"/>
            <a:ext cx="1457960" cy="1485819"/>
          </a:xfrm>
          <a:custGeom>
            <a:avLst/>
            <a:gdLst/>
            <a:ahLst/>
            <a:cxnLst/>
            <a:rect r="r" b="b" t="t" l="l"/>
            <a:pathLst>
              <a:path h="1485819" w="1457960">
                <a:moveTo>
                  <a:pt x="0" y="0"/>
                </a:moveTo>
                <a:lnTo>
                  <a:pt x="1457960" y="0"/>
                </a:lnTo>
                <a:lnTo>
                  <a:pt x="1457960" y="1485819"/>
                </a:lnTo>
                <a:lnTo>
                  <a:pt x="0" y="14858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0" id="20"/>
          <p:cNvSpPr txBox="true"/>
          <p:nvPr/>
        </p:nvSpPr>
        <p:spPr>
          <a:xfrm rot="0">
            <a:off x="11877054" y="7615671"/>
            <a:ext cx="3219486" cy="392446"/>
          </a:xfrm>
          <a:prstGeom prst="rect">
            <a:avLst/>
          </a:prstGeom>
        </p:spPr>
        <p:txBody>
          <a:bodyPr anchor="t" rtlCol="false" tIns="0" lIns="0" bIns="0" rIns="0">
            <a:spAutoFit/>
          </a:bodyPr>
          <a:lstStyle/>
          <a:p>
            <a:pPr algn="ctr">
              <a:lnSpc>
                <a:spcPts val="2910"/>
              </a:lnSpc>
            </a:pPr>
            <a:r>
              <a:rPr lang="en-US" sz="3000">
                <a:solidFill>
                  <a:srgbClr val="FFFFFF"/>
                </a:solidFill>
                <a:latin typeface="TAN Mon Cheri"/>
                <a:ea typeface="TAN Mon Cheri"/>
                <a:cs typeface="TAN Mon Cheri"/>
                <a:sym typeface="TAN Mon Cheri"/>
              </a:rPr>
              <a:t>HTML</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237522">
            <a:off x="-1225732" y="-2891351"/>
            <a:ext cx="20739465" cy="16069702"/>
          </a:xfrm>
          <a:custGeom>
            <a:avLst/>
            <a:gdLst/>
            <a:ahLst/>
            <a:cxnLst/>
            <a:rect r="r" b="b" t="t" l="l"/>
            <a:pathLst>
              <a:path h="16069702" w="20739465">
                <a:moveTo>
                  <a:pt x="0" y="6442061"/>
                </a:moveTo>
                <a:lnTo>
                  <a:pt x="17115805" y="0"/>
                </a:lnTo>
                <a:lnTo>
                  <a:pt x="20739464" y="9627641"/>
                </a:lnTo>
                <a:lnTo>
                  <a:pt x="3623659" y="16069702"/>
                </a:lnTo>
                <a:lnTo>
                  <a:pt x="0" y="6442061"/>
                </a:lnTo>
                <a:close/>
              </a:path>
            </a:pathLst>
          </a:custGeom>
          <a:blipFill>
            <a:blip r:embed="rId2"/>
            <a:stretch>
              <a:fillRect l="-12963" t="0" r="-16186" b="-11050"/>
            </a:stretch>
          </a:blipFill>
        </p:spPr>
      </p:sp>
      <p:sp>
        <p:nvSpPr>
          <p:cNvPr name="TextBox 3" id="3"/>
          <p:cNvSpPr txBox="true"/>
          <p:nvPr/>
        </p:nvSpPr>
        <p:spPr>
          <a:xfrm rot="0">
            <a:off x="1255788" y="1814740"/>
            <a:ext cx="16230488" cy="650892"/>
          </a:xfrm>
          <a:prstGeom prst="rect">
            <a:avLst/>
          </a:prstGeom>
        </p:spPr>
        <p:txBody>
          <a:bodyPr anchor="t" rtlCol="false" tIns="0" lIns="0" bIns="0" rIns="0">
            <a:spAutoFit/>
          </a:bodyPr>
          <a:lstStyle/>
          <a:p>
            <a:pPr algn="l">
              <a:lnSpc>
                <a:spcPts val="4850"/>
              </a:lnSpc>
            </a:pPr>
            <a:r>
              <a:rPr lang="en-US" sz="5000">
                <a:solidFill>
                  <a:srgbClr val="FFFFFF"/>
                </a:solidFill>
                <a:latin typeface="TAN Mon Cheri"/>
                <a:ea typeface="TAN Mon Cheri"/>
                <a:cs typeface="TAN Mon Cheri"/>
                <a:sym typeface="TAN Mon Cheri"/>
              </a:rPr>
              <a:t>CONCLUSION</a:t>
            </a:r>
          </a:p>
        </p:txBody>
      </p:sp>
      <p:sp>
        <p:nvSpPr>
          <p:cNvPr name="TextBox 4" id="4"/>
          <p:cNvSpPr txBox="true"/>
          <p:nvPr/>
        </p:nvSpPr>
        <p:spPr>
          <a:xfrm rot="0">
            <a:off x="4594150" y="4201093"/>
            <a:ext cx="9906058" cy="2165350"/>
          </a:xfrm>
          <a:prstGeom prst="rect">
            <a:avLst/>
          </a:prstGeom>
        </p:spPr>
        <p:txBody>
          <a:bodyPr anchor="t" rtlCol="false" tIns="0" lIns="0" bIns="0" rIns="0">
            <a:spAutoFit/>
          </a:bodyPr>
          <a:lstStyle/>
          <a:p>
            <a:pPr algn="l">
              <a:lnSpc>
                <a:spcPts val="3499"/>
              </a:lnSpc>
              <a:spcBef>
                <a:spcPct val="0"/>
              </a:spcBef>
            </a:pPr>
            <a:r>
              <a:rPr lang="en-US" b="true" sz="2499">
                <a:solidFill>
                  <a:srgbClr val="FFFFFF"/>
                </a:solidFill>
                <a:latin typeface="Montserrat Bold"/>
                <a:ea typeface="Montserrat Bold"/>
                <a:cs typeface="Montserrat Bold"/>
                <a:sym typeface="Montserrat Bold"/>
              </a:rPr>
              <a:t>DevProfile centralise les informations clés d’un développeur dans une interface claire, avec la possibilité de générer un CV automatiquement. C’est un projet utile, pratique et facilement améliorable pour répondre aux besoins du monde professionnel.</a:t>
            </a:r>
          </a:p>
        </p:txBody>
      </p:sp>
      <p:sp>
        <p:nvSpPr>
          <p:cNvPr name="AutoShape 5" id="5"/>
          <p:cNvSpPr/>
          <p:nvPr/>
        </p:nvSpPr>
        <p:spPr>
          <a:xfrm>
            <a:off x="15431271" y="-2664817"/>
            <a:ext cx="0" cy="6176971"/>
          </a:xfrm>
          <a:prstGeom prst="line">
            <a:avLst/>
          </a:prstGeom>
          <a:ln cap="flat" w="38100">
            <a:solidFill>
              <a:srgbClr val="FFFFFF"/>
            </a:solidFill>
            <a:prstDash val="solid"/>
            <a:headEnd type="diamond" len="lg" w="lg"/>
            <a:tailEnd type="diamond" len="lg" w="lg"/>
          </a:ln>
        </p:spPr>
      </p:sp>
      <p:sp>
        <p:nvSpPr>
          <p:cNvPr name="AutoShape 6" id="6"/>
          <p:cNvSpPr/>
          <p:nvPr/>
        </p:nvSpPr>
        <p:spPr>
          <a:xfrm>
            <a:off x="0" y="8159054"/>
            <a:ext cx="6492240" cy="0"/>
          </a:xfrm>
          <a:prstGeom prst="line">
            <a:avLst/>
          </a:prstGeom>
          <a:ln cap="flat" w="38100">
            <a:solidFill>
              <a:srgbClr val="FFFFFF"/>
            </a:solidFill>
            <a:prstDash val="sysDash"/>
            <a:headEnd type="none" len="sm" w="sm"/>
            <a:tailEnd type="none" len="sm" w="sm"/>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1896" t="-73572" r="-6496" b="-25879"/>
            </a:stretch>
          </a:blipFill>
        </p:spPr>
      </p:sp>
      <p:sp>
        <p:nvSpPr>
          <p:cNvPr name="TextBox 3" id="3"/>
          <p:cNvSpPr txBox="true"/>
          <p:nvPr/>
        </p:nvSpPr>
        <p:spPr>
          <a:xfrm rot="0">
            <a:off x="9777346" y="5362575"/>
            <a:ext cx="5653896" cy="1246592"/>
          </a:xfrm>
          <a:prstGeom prst="rect">
            <a:avLst/>
          </a:prstGeom>
        </p:spPr>
        <p:txBody>
          <a:bodyPr anchor="t" rtlCol="false" tIns="0" lIns="0" bIns="0" rIns="0">
            <a:spAutoFit/>
          </a:bodyPr>
          <a:lstStyle/>
          <a:p>
            <a:pPr algn="l">
              <a:lnSpc>
                <a:spcPts val="9262"/>
              </a:lnSpc>
            </a:pPr>
            <a:r>
              <a:rPr lang="en-US" sz="9648">
                <a:solidFill>
                  <a:srgbClr val="FFFFFF"/>
                </a:solidFill>
                <a:latin typeface="TAN Mon Cheri"/>
                <a:ea typeface="TAN Mon Cheri"/>
                <a:cs typeface="TAN Mon Cheri"/>
                <a:sym typeface="TAN Mon Cheri"/>
              </a:rPr>
              <a:t>MERCI !</a:t>
            </a:r>
          </a:p>
        </p:txBody>
      </p:sp>
      <p:sp>
        <p:nvSpPr>
          <p:cNvPr name="AutoShape 4" id="4"/>
          <p:cNvSpPr/>
          <p:nvPr/>
        </p:nvSpPr>
        <p:spPr>
          <a:xfrm>
            <a:off x="1028700" y="9244012"/>
            <a:ext cx="16230600" cy="0"/>
          </a:xfrm>
          <a:prstGeom prst="line">
            <a:avLst/>
          </a:prstGeom>
          <a:ln cap="flat" w="9525">
            <a:solidFill>
              <a:srgbClr val="FFFFFF"/>
            </a:solidFill>
            <a:prstDash val="solid"/>
            <a:headEnd type="none" len="sm" w="sm"/>
            <a:tailEnd type="none" len="sm" w="sm"/>
          </a:ln>
        </p:spPr>
      </p:sp>
      <p:sp>
        <p:nvSpPr>
          <p:cNvPr name="Freeform 5" id="5"/>
          <p:cNvSpPr/>
          <p:nvPr/>
        </p:nvSpPr>
        <p:spPr>
          <a:xfrm flipH="false" flipV="false" rot="0">
            <a:off x="1028700" y="9324641"/>
            <a:ext cx="290817" cy="298657"/>
          </a:xfrm>
          <a:custGeom>
            <a:avLst/>
            <a:gdLst/>
            <a:ahLst/>
            <a:cxnLst/>
            <a:rect r="r" b="b" t="t" l="l"/>
            <a:pathLst>
              <a:path h="298657" w="290817">
                <a:moveTo>
                  <a:pt x="0" y="0"/>
                </a:moveTo>
                <a:lnTo>
                  <a:pt x="290817" y="0"/>
                </a:lnTo>
                <a:lnTo>
                  <a:pt x="290817" y="298658"/>
                </a:lnTo>
                <a:lnTo>
                  <a:pt x="0" y="2986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DAGoH-AT1jw</dc:identifier>
  <dcterms:modified xsi:type="dcterms:W3CDTF">2011-08-01T06:04:30Z</dcterms:modified>
  <cp:revision>1</cp:revision>
  <dc:title>PROJET LARAVEL</dc:title>
</cp:coreProperties>
</file>